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7" r:id="rId3"/>
    <p:sldId id="258" r:id="rId4"/>
    <p:sldId id="259" r:id="rId5"/>
    <p:sldId id="260" r:id="rId6"/>
    <p:sldId id="2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72" y="4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1D0EF-3A0E-4908-B7C0-74113C29E54E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D4BC1-89AF-4E82-9AFD-0492FF7AE1C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11167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1D0EF-3A0E-4908-B7C0-74113C29E54E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D4BC1-89AF-4E82-9AFD-0492FF7AE1C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14546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1D0EF-3A0E-4908-B7C0-74113C29E54E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D4BC1-89AF-4E82-9AFD-0492FF7AE1C9}" type="slidenum">
              <a:rPr lang="ru-KZ" smtClean="0"/>
              <a:t>‹#›</a:t>
            </a:fld>
            <a:endParaRPr lang="ru-K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363148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1D0EF-3A0E-4908-B7C0-74113C29E54E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D4BC1-89AF-4E82-9AFD-0492FF7AE1C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39940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1D0EF-3A0E-4908-B7C0-74113C29E54E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D4BC1-89AF-4E82-9AFD-0492FF7AE1C9}" type="slidenum">
              <a:rPr lang="ru-KZ" smtClean="0"/>
              <a:t>‹#›</a:t>
            </a:fld>
            <a:endParaRPr lang="ru-K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91526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1D0EF-3A0E-4908-B7C0-74113C29E54E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D4BC1-89AF-4E82-9AFD-0492FF7AE1C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502913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1D0EF-3A0E-4908-B7C0-74113C29E54E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D4BC1-89AF-4E82-9AFD-0492FF7AE1C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682956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1D0EF-3A0E-4908-B7C0-74113C29E54E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D4BC1-89AF-4E82-9AFD-0492FF7AE1C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77231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1D0EF-3A0E-4908-B7C0-74113C29E54E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D4BC1-89AF-4E82-9AFD-0492FF7AE1C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43072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1D0EF-3A0E-4908-B7C0-74113C29E54E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D4BC1-89AF-4E82-9AFD-0492FF7AE1C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6149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1D0EF-3A0E-4908-B7C0-74113C29E54E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D4BC1-89AF-4E82-9AFD-0492FF7AE1C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43918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1D0EF-3A0E-4908-B7C0-74113C29E54E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D4BC1-89AF-4E82-9AFD-0492FF7AE1C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47134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1D0EF-3A0E-4908-B7C0-74113C29E54E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D4BC1-89AF-4E82-9AFD-0492FF7AE1C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14413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1D0EF-3A0E-4908-B7C0-74113C29E54E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D4BC1-89AF-4E82-9AFD-0492FF7AE1C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67072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1D0EF-3A0E-4908-B7C0-74113C29E54E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D4BC1-89AF-4E82-9AFD-0492FF7AE1C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66521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1D0EF-3A0E-4908-B7C0-74113C29E54E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D4BC1-89AF-4E82-9AFD-0492FF7AE1C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77777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1D0EF-3A0E-4908-B7C0-74113C29E54E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37D4BC1-89AF-4E82-9AFD-0492FF7AE1C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98173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B2A2C4-E5F6-95C4-06A4-0EE8B0616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BA10153-FDA7-BBFE-0BCC-06B8B9E35A9D}"/>
                  </a:ext>
                </a:extLst>
              </p:cNvPr>
              <p:cNvSpPr txBox="1"/>
              <p:nvPr/>
            </p:nvSpPr>
            <p:spPr>
              <a:xfrm>
                <a:off x="1096580" y="1706358"/>
                <a:ext cx="8260779" cy="313932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l">
                  <a:buNone/>
                </a:pPr>
                <a:r>
                  <a:rPr lang="en-US" b="1" i="0" dirty="0">
                    <a:effectLst/>
                    <a:latin typeface="var(--font-fk-grotesk)"/>
                  </a:rPr>
                  <a:t>Thermodynamic Features</a:t>
                </a: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en-US" b="0" i="0" dirty="0">
                    <a:effectLst/>
                    <a:latin typeface="fkGroteskNeue"/>
                  </a:rPr>
                  <a:t>Mechanochemical reactions are driven by mechanical energy and often occur under non-equilibrium conditions.</a:t>
                </a: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en-US" b="0" i="0" dirty="0">
                    <a:effectLst/>
                    <a:latin typeface="fkGroteskNeue"/>
                  </a:rPr>
                  <a:t>Mechanical activation can reduce the Gibbs free energy barrier and allow access to metastable or unconventional products.</a:t>
                </a: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en-US" b="0" i="0" dirty="0">
                    <a:effectLst/>
                    <a:latin typeface="fkGroteskNeue"/>
                  </a:rPr>
                  <a:t>Mechanically-induced reactions may proceed at lower temperatures or without solvents, sometimes making otherwise inaccessible phases possible.</a:t>
                </a: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en-US" b="0" i="0" dirty="0">
                    <a:effectLst/>
                    <a:latin typeface="fkGroteskNeue"/>
                  </a:rPr>
                  <a:t>The overall driving force: 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i="0"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i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𝑇</m:t>
                    </m:r>
                    <m:r>
                      <m:rPr>
                        <m:sty m:val="p"/>
                      </m:rPr>
                      <a:rPr lang="en-US" i="0"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b="0" i="0" dirty="0">
                    <a:effectLst/>
                    <a:latin typeface="fkGroteskNeue"/>
                  </a:rPr>
                  <a:t>, but mechanical work adds a new energy component.</a:t>
                </a: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en-US" b="0" i="0" dirty="0">
                    <a:effectLst/>
                    <a:latin typeface="fkGroteskNeue"/>
                  </a:rPr>
                  <a:t>Energy diagrams: compare conventional (thermal) and mechanochemical activation routes.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BA10153-FDA7-BBFE-0BCC-06B8B9E35A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6580" y="1706358"/>
                <a:ext cx="8260779" cy="3139321"/>
              </a:xfrm>
              <a:prstGeom prst="rect">
                <a:avLst/>
              </a:prstGeom>
              <a:blipFill>
                <a:blip r:embed="rId2"/>
                <a:stretch>
                  <a:fillRect l="-664" t="-1165" b="-2136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9529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975751-73BE-DCB8-76A9-4CB2049B84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A8FE83-80D1-8661-A878-E205D95C44C2}"/>
              </a:ext>
            </a:extLst>
          </p:cNvPr>
          <p:cNvSpPr txBox="1"/>
          <p:nvPr/>
        </p:nvSpPr>
        <p:spPr>
          <a:xfrm>
            <a:off x="1107440" y="1168940"/>
            <a:ext cx="8034463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Kinetics Distinctions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Mechanochemical kinetics differ from classical solution/thermal kinetics.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Reactions happen at interfaces, surfaces, and defects generated during milling, grinding, or shearing.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Reaction rates can be controlled by: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Rate of defect generation,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Surface area changes,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Mixing efficiency and contact between reactants,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Local temperature spikes ("hot spots").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Typical kinetic observations: sigmoidal rate curves, induction periods, autocatalytic acceleration.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Activation energy can be effectively lowered by mechanical treatment.</a:t>
            </a:r>
          </a:p>
          <a:p>
            <a:pPr>
              <a:buNone/>
            </a:pPr>
            <a:br>
              <a:rPr lang="en-US" dirty="0"/>
            </a:b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999859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44A5A-C473-5035-09AB-56527BB3AC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D1E23C6-00F3-440D-4B46-BF48E054B26C}"/>
              </a:ext>
            </a:extLst>
          </p:cNvPr>
          <p:cNvSpPr txBox="1"/>
          <p:nvPr/>
        </p:nvSpPr>
        <p:spPr>
          <a:xfrm>
            <a:off x="1168400" y="1950720"/>
            <a:ext cx="8176703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Energy Input and Dissipation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Only a small portion of mechanical energy applied to a solid is stored as useful chemical potential (defects, new surfaces, lattice strain).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The rest is dissipated as heat, sound, and plastic deformation.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Visualization: Pie chart of energy partitioning in typical mechanochemical experiments.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Efficient mechanochemical processing optimizes storage of energy in reactive sites.</a:t>
            </a:r>
          </a:p>
        </p:txBody>
      </p:sp>
    </p:spTree>
    <p:extLst>
      <p:ext uri="{BB962C8B-B14F-4D97-AF65-F5344CB8AC3E}">
        <p14:creationId xmlns:p14="http://schemas.microsoft.com/office/powerpoint/2010/main" val="3902398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4036C6-A519-FC67-7CB3-D885EC7187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B213CCC-73CF-3985-A860-B733C3B6BFAE}"/>
                  </a:ext>
                </a:extLst>
              </p:cNvPr>
              <p:cNvSpPr txBox="1"/>
              <p:nvPr/>
            </p:nvSpPr>
            <p:spPr>
              <a:xfrm>
                <a:off x="853440" y="1861437"/>
                <a:ext cx="8288463" cy="286232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l">
                  <a:buNone/>
                </a:pPr>
                <a:r>
                  <a:rPr lang="fr-FR" b="1" i="0" dirty="0">
                    <a:effectLst/>
                    <a:latin typeface="var(--font-fk-grotesk)"/>
                  </a:rPr>
                  <a:t>Case Examples</a:t>
                </a: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fr-FR" b="0" i="0" dirty="0">
                    <a:effectLst/>
                    <a:latin typeface="fkGroteskNeue"/>
                  </a:rPr>
                  <a:t>Synthesis of metal oxides or solid solutions by ball milling: energetics, non-equilibrium compound formation.</a:t>
                </a: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fr-FR" b="0" i="0" dirty="0">
                    <a:effectLst/>
                    <a:latin typeface="fkGroteskNeue"/>
                  </a:rPr>
                  <a:t>Mechanochemical alloying: formation of supersaturated or metastable alloys at room temperature.</a:t>
                </a: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fr-FR" b="0" i="0" dirty="0">
                    <a:effectLst/>
                    <a:latin typeface="fkGroteskNeue"/>
                  </a:rPr>
                  <a:t>Table of classical vs. mechanochemical onset temperatures for selected reactions (example: SiO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i="1">
                            <a:latin typeface="Cambria Math" panose="02040503050406030204" pitchFamily="18" charset="0"/>
                          </a:rPr>
                        </m:ctrlPr>
                      </m:sSubPr>
                      <m:e/>
                      <m:sub>
                        <m:r>
                          <a:rPr lang="ar-IQ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ar-IQ" b="0" i="0" dirty="0">
                    <a:effectLst/>
                    <a:latin typeface="fkGroteskNeue"/>
                  </a:rPr>
                  <a:t> + </a:t>
                </a:r>
                <a:r>
                  <a:rPr lang="fr-FR" b="0" i="0" dirty="0">
                    <a:effectLst/>
                    <a:latin typeface="fkGroteskNeue"/>
                  </a:rPr>
                  <a:t>Al → Al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i="1">
                            <a:latin typeface="Cambria Math" panose="02040503050406030204" pitchFamily="18" charset="0"/>
                          </a:rPr>
                        </m:ctrlPr>
                      </m:sSubPr>
                      <m:e/>
                      <m:sub>
                        <m:r>
                          <a:rPr lang="ar-IQ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fr-FR" b="0" i="0" dirty="0">
                    <a:effectLst/>
                    <a:latin typeface="fkGroteskNeue"/>
                  </a:rPr>
                  <a:t>O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i="1">
                            <a:latin typeface="Cambria Math" panose="02040503050406030204" pitchFamily="18" charset="0"/>
                          </a:rPr>
                        </m:ctrlPr>
                      </m:sSubPr>
                      <m:e/>
                      <m:sub>
                        <m:r>
                          <a:rPr lang="ar-IQ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ar-IQ" b="0" i="0" dirty="0">
                    <a:effectLst/>
                    <a:latin typeface="fkGroteskNeue"/>
                  </a:rPr>
                  <a:t> + </a:t>
                </a:r>
                <a:r>
                  <a:rPr lang="fr-FR" b="0" i="0" dirty="0">
                    <a:effectLst/>
                    <a:latin typeface="fkGroteskNeue"/>
                  </a:rPr>
                  <a:t>Si).</a:t>
                </a: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fr-FR" b="0" i="0" dirty="0">
                    <a:effectLst/>
                    <a:latin typeface="fkGroteskNeue"/>
                  </a:rPr>
                  <a:t>Trends: lower required energy, faster kinetics, novel product formation.</a:t>
                </a:r>
              </a:p>
              <a:p>
                <a:pPr>
                  <a:buNone/>
                </a:pPr>
                <a:br>
                  <a:rPr lang="fr-FR" dirty="0"/>
                </a:br>
                <a:endParaRPr lang="ru-KZ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B213CCC-73CF-3985-A860-B733C3B6BF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440" y="1861437"/>
                <a:ext cx="8288463" cy="2862322"/>
              </a:xfrm>
              <a:prstGeom prst="rect">
                <a:avLst/>
              </a:prstGeom>
              <a:blipFill>
                <a:blip r:embed="rId2"/>
                <a:stretch>
                  <a:fillRect l="-588" t="-1064" r="-735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5634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EF4E18-EC7B-13C0-3B5A-C5BADECC8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6527D77-8D78-73BE-FC72-511014F537FB}"/>
              </a:ext>
            </a:extLst>
          </p:cNvPr>
          <p:cNvSpPr txBox="1"/>
          <p:nvPr/>
        </p:nvSpPr>
        <p:spPr>
          <a:xfrm>
            <a:off x="995680" y="1722937"/>
            <a:ext cx="8146223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Measuring and Modeling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Reaction progress is measured by calorimetry (DSC), X-ray diffraction, and in situ monitoring.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Kinetic parameters (rate constants, activation energies) are determined by isothermal/isothermal experiments, often non-trivial due to discontinuous material handling.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Empirical kinetic models: Johnson–Mehl–Avrami–Kolmogorov (JMAK), grain growth models.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Simulations: energy landscapes, mechanistic insights from computational chemistry.</a:t>
            </a:r>
          </a:p>
          <a:p>
            <a:pPr>
              <a:buNone/>
            </a:pPr>
            <a:br>
              <a:rPr lang="fr-FR" dirty="0"/>
            </a:b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179437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7CDF7C2-257C-BF79-8998-9F226B02C39E}"/>
              </a:ext>
            </a:extLst>
          </p:cNvPr>
          <p:cNvSpPr txBox="1"/>
          <p:nvPr/>
        </p:nvSpPr>
        <p:spPr>
          <a:xfrm>
            <a:off x="822960" y="1861437"/>
            <a:ext cx="831894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Summary and Discussion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Mechanochemical thermodynamics involve unique non-equilibrium pathways and energetic landscapes.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Kinetics are strongly governed by defect chemistry, surfaces, and heterogeneous energy input.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Mechanochemistry allows the synthesis of new materials under mild conditions with energy-efficient processes.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Discussion prompts: How could you exploit non-equilibrium mechanochemical pathways for the synthesis of new functional materials? What experimental tools would you use to disentangle energy storage from dissipation?</a:t>
            </a:r>
          </a:p>
        </p:txBody>
      </p:sp>
    </p:spTree>
    <p:extLst>
      <p:ext uri="{BB962C8B-B14F-4D97-AF65-F5344CB8AC3E}">
        <p14:creationId xmlns:p14="http://schemas.microsoft.com/office/powerpoint/2010/main" val="95853639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460</Words>
  <Application>Microsoft Office PowerPoint</Application>
  <PresentationFormat>Широкоэкранный</PresentationFormat>
  <Paragraphs>39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Cambria Math</vt:lpstr>
      <vt:lpstr>fkGroteskNeue</vt:lpstr>
      <vt:lpstr>Trebuchet MS</vt:lpstr>
      <vt:lpstr>var(--font-fk-grotesk)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Бахадур Аскар</dc:creator>
  <cp:lastModifiedBy>Бахадур Аскар</cp:lastModifiedBy>
  <cp:revision>1</cp:revision>
  <dcterms:created xsi:type="dcterms:W3CDTF">2025-11-09T14:29:59Z</dcterms:created>
  <dcterms:modified xsi:type="dcterms:W3CDTF">2025-11-09T14:32:22Z</dcterms:modified>
</cp:coreProperties>
</file>